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oppins Bold" panose="020B0604020202020204" charset="0"/>
      <p:regular r:id="rId19"/>
    </p:embeddedFont>
    <p:embeddedFont>
      <p:font typeface="Poppins Light" panose="020B0604020202020204" charset="0"/>
      <p:regular r:id="rId20"/>
    </p:embeddedFont>
    <p:embeddedFont>
      <p:font typeface="Poppins Light Bold" panose="020B0604020202020204" charset="0"/>
      <p:regular r:id="rId21"/>
    </p:embeddedFont>
    <p:embeddedFont>
      <p:font typeface="Poppins Medium" panose="020B0604020202020204" charset="0"/>
      <p:regular r:id="rId22"/>
    </p:embeddedFont>
    <p:embeddedFont>
      <p:font typeface="Poppins Medium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1478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jpe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25.gif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gif>
</file>

<file path=ppt/media/image4.svg>
</file>

<file path=ppt/media/image5.jpe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26.07.2021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‹Nº›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26.07.2021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Firstly I wanted to confirm that it exists a strong correlation between the Area harvested and Production. As you can see on this correlation heatmap, they have a strong correlation. Meaning that the higher the area harvested, the higher the production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26.07.2021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As seen earlier, Mexico's avocado production is on a bigger scale than the rest of the countries and this still can be seen even compared to other top producers. </a:t>
            </a:r>
          </a:p>
          <a:p>
            <a:pPr lvl="0"/>
            <a:r>
              <a:rPr lang="en-US"/>
              <a:t>Mexico has increased its production by 0.6M.</a:t>
            </a:r>
          </a:p>
          <a:p>
            <a:pPr lvl="0"/>
            <a:endParaRPr lang="en-US"/>
          </a:p>
          <a:p>
            <a:pPr lvl="0"/>
            <a:r>
              <a:rPr lang="en-US"/>
              <a:t>Colombia had a slight decrease in production in 2016 but still managed to pass Indonesia and almost match Peru in Production. Colombia increased its production by 1,3M. That's a lot of avocados!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26.07.2021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Mexico and Colombia increased substantially the use of their land to keep growing their production.</a:t>
            </a:r>
          </a:p>
          <a:p>
            <a:pPr lvl="0"/>
            <a:endParaRPr lang="en-US"/>
          </a:p>
          <a:p>
            <a:pPr lvl="0"/>
            <a:r>
              <a:rPr lang="en-US"/>
              <a:t>Even though the Dominican Republic is the second biggest producer, it's the one that uses the less Ha out of the top 5 producers and has had a steady use of the land for the past years.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7" Type="http://schemas.openxmlformats.org/officeDocument/2006/relationships/image" Target="../media/image23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7.svg"/><Relationship Id="rId7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gif"/><Relationship Id="rId3" Type="http://schemas.openxmlformats.org/officeDocument/2006/relationships/image" Target="../media/image15.svg"/><Relationship Id="rId7" Type="http://schemas.openxmlformats.org/officeDocument/2006/relationships/image" Target="../media/image23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839712" y="0"/>
            <a:ext cx="5637227" cy="563722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3839712" y="5772700"/>
            <a:ext cx="5637227" cy="5637227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258845" y="1028700"/>
            <a:ext cx="7856564" cy="7856533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9256576" y="7962113"/>
            <a:ext cx="1258401" cy="1258401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ED6E7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-6165667" y="1028700"/>
            <a:ext cx="8347597" cy="8347597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13826845" y="9220514"/>
            <a:ext cx="4288564" cy="648645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1573094" y="3066319"/>
            <a:ext cx="8685751" cy="3781294"/>
            <a:chOff x="0" y="0"/>
            <a:chExt cx="11581001" cy="504172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529053"/>
              <a:ext cx="11581001" cy="11887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50"/>
                </a:lnSpc>
              </a:pPr>
              <a:r>
                <a:rPr lang="en-US" sz="5875">
                  <a:solidFill>
                    <a:srgbClr val="194569"/>
                  </a:solidFill>
                  <a:latin typeface="Poppins Bold Bold"/>
                </a:rPr>
                <a:t>AVOCADOS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534746"/>
              <a:ext cx="11581001" cy="25069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194569"/>
                  </a:solidFill>
                  <a:latin typeface="Poppins Bold"/>
                </a:rPr>
                <a:t>Last trends in production worldwide</a:t>
              </a:r>
            </a:p>
            <a:p>
              <a:pPr>
                <a:lnSpc>
                  <a:spcPts val="3779"/>
                </a:lnSpc>
              </a:pPr>
              <a:endParaRPr lang="en-US" sz="2700">
                <a:solidFill>
                  <a:srgbClr val="194569"/>
                </a:solidFill>
                <a:latin typeface="Poppins Bold"/>
              </a:endParaRPr>
            </a:p>
            <a:p>
              <a:pPr>
                <a:lnSpc>
                  <a:spcPts val="3779"/>
                </a:lnSpc>
              </a:pPr>
              <a:endParaRPr lang="en-US" sz="2700">
                <a:solidFill>
                  <a:srgbClr val="194569"/>
                </a:solidFill>
                <a:latin typeface="Poppins Bold"/>
              </a:endParaRPr>
            </a:p>
            <a:p>
              <a:pPr>
                <a:lnSpc>
                  <a:spcPts val="378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194569"/>
                  </a:solidFill>
                  <a:latin typeface="Poppins Bold"/>
                </a:rPr>
                <a:t>Natalia Ruiz López - Data Analytics 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5400000">
            <a:off x="10582343" y="-287518"/>
            <a:ext cx="7789776" cy="778977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4998935" y="-4150879"/>
            <a:ext cx="7388007" cy="7388007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416959" y="8596994"/>
            <a:ext cx="1339088" cy="1339088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FDEBA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6329206" y="1708782"/>
            <a:ext cx="11347052" cy="728658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4854871"/>
            <a:ext cx="4087429" cy="497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179981" y="3149535"/>
            <a:ext cx="4087429" cy="868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94569"/>
                </a:solidFill>
                <a:latin typeface="Poppins Light"/>
              </a:rPr>
              <a:t>Peru, Indonesia and Dominican Republic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79981" y="480060"/>
            <a:ext cx="12483533" cy="54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194569"/>
                </a:solidFill>
                <a:latin typeface="Poppins Bold"/>
              </a:rPr>
              <a:t>Top 5 avocado producers and ha of land used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79981" y="1960917"/>
            <a:ext cx="4087429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>
                <a:solidFill>
                  <a:srgbClr val="194569"/>
                </a:solidFill>
                <a:latin typeface="Poppins Medium"/>
              </a:rPr>
              <a:t>Countries with a steady use of land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79981" y="6403069"/>
            <a:ext cx="4087429" cy="219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94569"/>
                </a:solidFill>
                <a:latin typeface="Poppins Light"/>
              </a:rPr>
              <a:t>Mexico and Colombia increased substantially the use of their land to keep growing their production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79981" y="4666276"/>
            <a:ext cx="4087429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>
                <a:solidFill>
                  <a:srgbClr val="194569"/>
                </a:solidFill>
                <a:latin typeface="Poppins Medium"/>
              </a:rPr>
              <a:t>Countries increasing the land used for production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445793" y="906780"/>
            <a:ext cx="2071175" cy="207117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234183" y="-4795313"/>
            <a:ext cx="8347597" cy="8347597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395787" y="6982264"/>
            <a:ext cx="1185993" cy="1185993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ED6E7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4638002" y="5706397"/>
            <a:ext cx="8347597" cy="834759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483870"/>
            <a:ext cx="7343695" cy="845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94569"/>
                </a:solidFill>
                <a:latin typeface="Poppins Medium"/>
              </a:rPr>
              <a:t>Conclusions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275985"/>
            <a:ext cx="15742827" cy="4632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3437" lvl="1" indent="-341718">
              <a:lnSpc>
                <a:spcPts val="6204"/>
              </a:lnSpc>
              <a:buFont typeface="Arial"/>
              <a:buChar char="•"/>
            </a:pPr>
            <a:r>
              <a:rPr lang="en-US" sz="3165">
                <a:solidFill>
                  <a:srgbClr val="194569"/>
                </a:solidFill>
                <a:latin typeface="Poppins Light"/>
              </a:rPr>
              <a:t>There's a general increase in production over the past years</a:t>
            </a:r>
          </a:p>
          <a:p>
            <a:pPr marL="683437" lvl="1" indent="-341718">
              <a:lnSpc>
                <a:spcPts val="6204"/>
              </a:lnSpc>
              <a:buFont typeface="Arial"/>
              <a:buChar char="•"/>
            </a:pPr>
            <a:r>
              <a:rPr lang="en-US" sz="3165">
                <a:solidFill>
                  <a:srgbClr val="194569"/>
                </a:solidFill>
                <a:latin typeface="Poppins Light"/>
              </a:rPr>
              <a:t>Every year more land is being used for avocado production across the world</a:t>
            </a:r>
          </a:p>
          <a:p>
            <a:pPr marL="683437" lvl="1" indent="-341718">
              <a:lnSpc>
                <a:spcPts val="6204"/>
              </a:lnSpc>
              <a:buFont typeface="Arial"/>
              <a:buChar char="•"/>
            </a:pPr>
            <a:r>
              <a:rPr lang="en-US" sz="3165">
                <a:solidFill>
                  <a:srgbClr val="194569"/>
                </a:solidFill>
                <a:latin typeface="Poppins Light"/>
              </a:rPr>
              <a:t>The biggest avocado producer by far is Mexico</a:t>
            </a:r>
          </a:p>
          <a:p>
            <a:pPr marL="683437" lvl="1" indent="-341718">
              <a:lnSpc>
                <a:spcPts val="6204"/>
              </a:lnSpc>
              <a:buFont typeface="Arial"/>
              <a:buChar char="•"/>
            </a:pPr>
            <a:r>
              <a:rPr lang="en-US" sz="3165">
                <a:solidFill>
                  <a:srgbClr val="194569"/>
                </a:solidFill>
                <a:latin typeface="Poppins Light"/>
              </a:rPr>
              <a:t>Other top producers have very similar trends of production and land usage</a:t>
            </a:r>
          </a:p>
          <a:p>
            <a:pPr marL="683437" lvl="1" indent="-341719">
              <a:lnSpc>
                <a:spcPts val="6204"/>
              </a:lnSpc>
              <a:buFont typeface="Arial"/>
              <a:buChar char="•"/>
            </a:pPr>
            <a:r>
              <a:rPr lang="en-US" sz="3165">
                <a:solidFill>
                  <a:srgbClr val="194569"/>
                </a:solidFill>
                <a:latin typeface="Poppins Light"/>
              </a:rPr>
              <a:t>There are some emerging European countries that started to produce their own avocados but their production is still very low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D6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4387186" y="-61552"/>
            <a:ext cx="10410104" cy="10410104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6F6F6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3405989" y="4616392"/>
            <a:ext cx="1054216" cy="1054216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FDEBA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719328" y="4616392"/>
            <a:ext cx="1054216" cy="1054216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962919" y="2147972"/>
            <a:ext cx="6296381" cy="4253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5600">
                <a:solidFill>
                  <a:srgbClr val="194569"/>
                </a:solidFill>
                <a:latin typeface="Poppins Medium"/>
              </a:rPr>
              <a:t>THANK YOU!</a:t>
            </a:r>
          </a:p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194569"/>
                </a:solidFill>
                <a:latin typeface="Poppins Medium"/>
              </a:rPr>
              <a:t>I HOPE THIS PRESENTATION DIDN'T MAKE YOU HUNGRY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962919" y="6756633"/>
            <a:ext cx="6296381" cy="615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194569"/>
                </a:solidFill>
                <a:latin typeface="Poppins Light"/>
              </a:rPr>
              <a:t>Any questions?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A6044BFB-5E61-4EDA-82A5-F15723C65C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666141"/>
            <a:ext cx="6756051" cy="890209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E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173799" y="1028700"/>
            <a:ext cx="8347597" cy="83475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1261793" y="2413736"/>
            <a:ext cx="5997507" cy="112102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260015" y="4118716"/>
            <a:ext cx="2914507" cy="185792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034016" y="605790"/>
            <a:ext cx="10359073" cy="845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94569"/>
                </a:solidFill>
                <a:latin typeface="Poppins Medium Bold"/>
              </a:rPr>
              <a:t>Sources and terminology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353661" y="2699931"/>
            <a:ext cx="7420323" cy="54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194569"/>
                </a:solidFill>
                <a:latin typeface="Poppins Medium"/>
              </a:rPr>
              <a:t>Main sources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173799" y="3556741"/>
            <a:ext cx="7420323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94569"/>
                </a:solidFill>
                <a:latin typeface="Poppins Light"/>
              </a:rPr>
              <a:t>Hass Avocado Board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94569"/>
                </a:solidFill>
                <a:latin typeface="Poppins Light"/>
              </a:rPr>
              <a:t>FAOSTAT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173799" y="6328536"/>
            <a:ext cx="7420323" cy="54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194569"/>
                </a:solidFill>
                <a:latin typeface="Poppins Medium"/>
              </a:rPr>
              <a:t>Terminology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173799" y="7185805"/>
            <a:ext cx="12236106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4569"/>
                </a:solidFill>
                <a:latin typeface="Poppins Light Bold"/>
              </a:rPr>
              <a:t>Area Harvested:</a:t>
            </a:r>
            <a:r>
              <a:rPr lang="en-US" sz="2999">
                <a:solidFill>
                  <a:srgbClr val="194569"/>
                </a:solidFill>
                <a:latin typeface="Poppins Light"/>
              </a:rPr>
              <a:t> Hectares used to harvest</a:t>
            </a:r>
          </a:p>
          <a:p>
            <a:pPr marL="647700" lvl="1" indent="-323850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194569"/>
                </a:solidFill>
                <a:latin typeface="Poppins Light Bold"/>
              </a:rPr>
              <a:t>Production:</a:t>
            </a:r>
            <a:r>
              <a:rPr lang="en-US" sz="2999">
                <a:solidFill>
                  <a:srgbClr val="194569"/>
                </a:solidFill>
                <a:latin typeface="Poppins Light"/>
              </a:rPr>
              <a:t> Tonnes produced in USD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E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420994" y="-4504673"/>
            <a:ext cx="11409017" cy="11409017"/>
          </a:xfrm>
          <a:prstGeom prst="rect">
            <a:avLst/>
          </a:prstGeom>
        </p:spPr>
      </p:pic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028700" y="1444984"/>
            <a:ext cx="7397061" cy="7397032"/>
            <a:chOff x="0" y="0"/>
            <a:chExt cx="6350000" cy="6349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-734461" y="-926976"/>
            <a:ext cx="3062927" cy="3062927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6F6F6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042162" y="1747318"/>
            <a:ext cx="6293408" cy="5157026"/>
            <a:chOff x="0" y="0"/>
            <a:chExt cx="8391211" cy="6876035"/>
          </a:xfrm>
        </p:grpSpPr>
        <p:sp>
          <p:nvSpPr>
            <p:cNvPr id="8" name="TextBox 8"/>
            <p:cNvSpPr txBox="1"/>
            <p:nvPr/>
          </p:nvSpPr>
          <p:spPr>
            <a:xfrm>
              <a:off x="0" y="0"/>
              <a:ext cx="8391211" cy="11277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20"/>
                </a:lnSpc>
              </a:pPr>
              <a:r>
                <a:rPr lang="en-US" sz="5600">
                  <a:solidFill>
                    <a:srgbClr val="194569"/>
                  </a:solidFill>
                  <a:latin typeface="Poppins Bold"/>
                </a:rPr>
                <a:t>Objectives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810748"/>
              <a:ext cx="8391211" cy="50652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77935" lvl="1" indent="-388967">
                <a:lnSpc>
                  <a:spcPts val="5044"/>
                </a:lnSpc>
                <a:buFont typeface="Arial"/>
                <a:buChar char="•"/>
              </a:pPr>
              <a:r>
                <a:rPr lang="en-US" sz="3603">
                  <a:solidFill>
                    <a:srgbClr val="194569"/>
                  </a:solidFill>
                  <a:latin typeface="Poppins Light"/>
                </a:rPr>
                <a:t>Get to know the overall avocado production in the last 4 years</a:t>
              </a:r>
            </a:p>
            <a:p>
              <a:pPr>
                <a:lnSpc>
                  <a:spcPts val="5044"/>
                </a:lnSpc>
              </a:pPr>
              <a:endParaRPr lang="en-US" sz="3603">
                <a:solidFill>
                  <a:srgbClr val="194569"/>
                </a:solidFill>
                <a:latin typeface="Poppins Light"/>
              </a:endParaRPr>
            </a:p>
            <a:p>
              <a:pPr marL="777934" lvl="1" indent="-388967">
                <a:lnSpc>
                  <a:spcPts val="5044"/>
                </a:lnSpc>
                <a:buFont typeface="Arial"/>
                <a:buChar char="•"/>
              </a:pPr>
              <a:r>
                <a:rPr lang="en-US" sz="3603">
                  <a:solidFill>
                    <a:srgbClr val="194569"/>
                  </a:solidFill>
                  <a:latin typeface="Poppins Light"/>
                </a:rPr>
                <a:t>Find out which countries are the main producers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9136005" y="1028700"/>
            <a:ext cx="5259529" cy="5259529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ED6E7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3892467" y="1028700"/>
            <a:ext cx="5259529" cy="525952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5400000">
            <a:off x="15572678" y="0"/>
            <a:ext cx="2715322" cy="2715322"/>
          </a:xfrm>
          <a:prstGeom prst="rect">
            <a:avLst/>
          </a:prstGeom>
        </p:spPr>
      </p:pic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6506230" y="1028700"/>
            <a:ext cx="5259550" cy="5259529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>
                <a:alphaModFix amt="99000"/>
              </a:blip>
              <a:stretch>
                <a:fillRect/>
              </a:stretch>
            </a:blip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 rot="-10800000">
            <a:off x="0" y="0"/>
            <a:ext cx="2715322" cy="2715322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663645" y="7446934"/>
            <a:ext cx="14960710" cy="845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194569"/>
                </a:solidFill>
                <a:latin typeface="Poppins Bold"/>
              </a:rPr>
              <a:t>GLOBAL PRODUCTION AND USE OF LAND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-4952776" y="1770305"/>
            <a:ext cx="6746390" cy="674639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6360382" y="8359382"/>
            <a:ext cx="1927618" cy="1927618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4641867" y="8359382"/>
            <a:ext cx="1091893" cy="1091893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ED6E7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5400000">
            <a:off x="16360382" y="0"/>
            <a:ext cx="1927618" cy="1927618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4150403" y="1770305"/>
            <a:ext cx="9987193" cy="7869565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364695" y="622814"/>
            <a:ext cx="14995688" cy="615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194569"/>
                </a:solidFill>
                <a:latin typeface="Poppins Medium"/>
              </a:rPr>
              <a:t>Strong correlation between Area Harvested and Production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400000">
            <a:off x="10582343" y="-287518"/>
            <a:ext cx="7789776" cy="778977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998935" y="-4150879"/>
            <a:ext cx="7388007" cy="7388007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1663598" y="7919212"/>
            <a:ext cx="1339088" cy="1339088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FDEBA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5901541" y="1305875"/>
            <a:ext cx="11939278" cy="767525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4854871"/>
            <a:ext cx="4087429" cy="497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028700" y="6371285"/>
            <a:ext cx="4087429" cy="1751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94569"/>
                </a:solidFill>
                <a:latin typeface="Poppins Light"/>
              </a:rPr>
              <a:t>Dominican Republic, Peru, Colombia, Indonesia, and Haiti are some other remarkable producers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305875"/>
            <a:ext cx="4087429" cy="1645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194569"/>
                </a:solidFill>
                <a:latin typeface="Poppins Medium"/>
              </a:rPr>
              <a:t>Mexico is the unquestionable front runner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3259812"/>
            <a:ext cx="4087429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194569"/>
                </a:solidFill>
                <a:latin typeface="Poppins Light"/>
              </a:rPr>
              <a:t>Producing &gt;2M Tonnes in 206K Ha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073218"/>
            <a:ext cx="4087429" cy="1097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194569"/>
                </a:solidFill>
                <a:latin typeface="Poppins Medium"/>
              </a:rPr>
              <a:t>Other top producers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336807" y="2349750"/>
            <a:ext cx="2071175" cy="207117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5234183" y="-4795313"/>
            <a:ext cx="8347597" cy="8347597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395787" y="6982264"/>
            <a:ext cx="1185993" cy="1185993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ED6E7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4638002" y="5706397"/>
            <a:ext cx="8347597" cy="834759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28700" y="483870"/>
            <a:ext cx="11680421" cy="845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94569"/>
                </a:solidFill>
                <a:latin typeface="Poppins Medium"/>
              </a:rPr>
              <a:t>Growth in Production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3533801"/>
            <a:ext cx="4044578" cy="3219399"/>
            <a:chOff x="0" y="0"/>
            <a:chExt cx="5392771" cy="4292532"/>
          </a:xfrm>
        </p:grpSpPr>
        <p:sp>
          <p:nvSpPr>
            <p:cNvPr id="9" name="TextBox 9"/>
            <p:cNvSpPr txBox="1"/>
            <p:nvPr/>
          </p:nvSpPr>
          <p:spPr>
            <a:xfrm>
              <a:off x="0" y="-57150"/>
              <a:ext cx="5392771" cy="17978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194569"/>
                  </a:solidFill>
                  <a:latin typeface="Poppins Light"/>
                </a:rPr>
                <a:t>The production has been increasing over the last years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514018"/>
              <a:ext cx="5392771" cy="17978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194569"/>
                  </a:solidFill>
                  <a:latin typeface="Poppins Light"/>
                </a:rPr>
                <a:t>More countries started to produce avocados (especially in Europe)</a:t>
              </a:r>
            </a:p>
          </p:txBody>
        </p:sp>
      </p:grpSp>
      <p:pic>
        <p:nvPicPr>
          <p:cNvPr id="12" name="Imagen 11">
            <a:extLst>
              <a:ext uri="{FF2B5EF4-FFF2-40B4-BE49-F238E27FC236}">
                <a16:creationId xmlns:a16="http://schemas.microsoft.com/office/drawing/2014/main" id="{7C7E81B2-6227-436E-9A31-47E4D8B534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2118743"/>
            <a:ext cx="10546281" cy="67797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D6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497878" y="0"/>
            <a:ext cx="3790122" cy="379012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497878" y="3458170"/>
            <a:ext cx="3790122" cy="379012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497878" y="6900240"/>
            <a:ext cx="3790122" cy="379012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6930339" y="8929339"/>
            <a:ext cx="1357661" cy="135766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5400000">
            <a:off x="16930339" y="0"/>
            <a:ext cx="1357661" cy="1357661"/>
          </a:xfrm>
          <a:prstGeom prst="rect">
            <a:avLst/>
          </a:prstGeom>
        </p:spPr>
      </p:pic>
      <p:sp>
        <p:nvSpPr>
          <p:cNvPr id="7" name="AutoShape 7"/>
          <p:cNvSpPr/>
          <p:nvPr/>
        </p:nvSpPr>
        <p:spPr>
          <a:xfrm>
            <a:off x="1028700" y="5036753"/>
            <a:ext cx="1004027" cy="213494"/>
          </a:xfrm>
          <a:prstGeom prst="rect">
            <a:avLst/>
          </a:prstGeom>
          <a:solidFill>
            <a:srgbClr val="F6F6F6"/>
          </a:solid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500509" y="3458170"/>
            <a:ext cx="5657873" cy="5657850"/>
            <a:chOff x="0" y="0"/>
            <a:chExt cx="6350000" cy="63499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25293" r="-25293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1028700" y="1784965"/>
            <a:ext cx="11233631" cy="1828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30"/>
              </a:lnSpc>
            </a:pPr>
            <a:r>
              <a:rPr lang="en-US" sz="6025">
                <a:solidFill>
                  <a:srgbClr val="194569"/>
                </a:solidFill>
                <a:latin typeface="Poppins Medium Bold"/>
              </a:rPr>
              <a:t>Let's focus now on the top5 avocado producers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-4952776" y="1770305"/>
            <a:ext cx="6746390" cy="674639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6360382" y="8359382"/>
            <a:ext cx="1927618" cy="1927618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4641867" y="8359382"/>
            <a:ext cx="1091893" cy="1091893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FED6E7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-5400000">
            <a:off x="16360382" y="0"/>
            <a:ext cx="1927618" cy="1927618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6230215" y="1577330"/>
            <a:ext cx="11029085" cy="7680970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1364695" y="689489"/>
            <a:ext cx="11757825" cy="7005590"/>
            <a:chOff x="0" y="0"/>
            <a:chExt cx="15677100" cy="9340787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15677100" cy="7981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4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194569"/>
                  </a:solidFill>
                  <a:latin typeface="Poppins Bold"/>
                </a:rPr>
                <a:t>Top 5 countries in avocado production 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806848"/>
              <a:ext cx="6293453" cy="182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999">
                  <a:solidFill>
                    <a:srgbClr val="194569"/>
                  </a:solidFill>
                  <a:latin typeface="Poppins Medium"/>
                </a:rPr>
                <a:t>Mexico's production is on a different scale and constantly growing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023948"/>
              <a:ext cx="6091744" cy="1141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194569"/>
                  </a:solidFill>
                  <a:latin typeface="Poppins Light"/>
                </a:rPr>
                <a:t>The production has increased by 0.6M in 4 years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8199269"/>
              <a:ext cx="5651614" cy="11415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194569"/>
                  </a:solidFill>
                  <a:latin typeface="Poppins Light"/>
                </a:rPr>
                <a:t>The production until 2018 has increased in 1.3M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938681"/>
              <a:ext cx="5651614" cy="182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999">
                  <a:solidFill>
                    <a:srgbClr val="194569"/>
                  </a:solidFill>
                  <a:latin typeface="Poppins Medium"/>
                </a:rPr>
                <a:t>Colombia beats Indonesia and is about to match Peru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476</Words>
  <Application>Microsoft Office PowerPoint</Application>
  <PresentationFormat>Personalizado</PresentationFormat>
  <Paragraphs>59</Paragraphs>
  <Slides>12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21" baseType="lpstr">
      <vt:lpstr>Poppins Light</vt:lpstr>
      <vt:lpstr>Arial</vt:lpstr>
      <vt:lpstr>Poppins Bold Bold</vt:lpstr>
      <vt:lpstr>Poppins Medium Bold</vt:lpstr>
      <vt:lpstr>Poppins Light Bold</vt:lpstr>
      <vt:lpstr>Poppins Bold</vt:lpstr>
      <vt:lpstr>Poppins Medium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DA_AVOCADOS</dc:title>
  <cp:lastModifiedBy>Natalia R L</cp:lastModifiedBy>
  <cp:revision>3</cp:revision>
  <dcterms:created xsi:type="dcterms:W3CDTF">2006-08-16T00:00:00Z</dcterms:created>
  <dcterms:modified xsi:type="dcterms:W3CDTF">2021-07-26T20:25:06Z</dcterms:modified>
  <dc:identifier>DAElMBlnzIg</dc:identifier>
</cp:coreProperties>
</file>

<file path=docProps/thumbnail.jpeg>
</file>